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58" r:id="rId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2621E0A-2B77-FEF1-7AAC-E449F7C04A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EE4F0B7D-3CFD-4257-0E75-78DC63B295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783256F-1C50-7A90-8060-3BA224CA3F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02C00-E506-4606-9993-A640DD9445BB}" type="datetimeFigureOut">
              <a:rPr lang="zh-CN" altLang="en-US" smtClean="0"/>
              <a:t>2025/8/18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8703227-5538-2DCF-E962-1816796AEF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853B738-5514-5E14-C70D-516091EA4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3A6F6-0E41-4510-AD6A-D5047D75BE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50660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D5D409D-810C-E823-45EA-C3BC4E7E53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9C6E680-019E-9547-79A4-F56C7ACBE7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6431A56-BD1D-C8C2-EE3F-76EC47E202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02C00-E506-4606-9993-A640DD9445BB}" type="datetimeFigureOut">
              <a:rPr lang="zh-CN" altLang="en-US" smtClean="0"/>
              <a:t>2025/8/18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DC3EA05-0F53-9546-7870-D0158C4516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96FFD9E-7DD1-E55E-3F92-014862DE7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3A6F6-0E41-4510-AD6A-D5047D75BE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7686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B54C860-506C-FDCF-350F-8B745F510A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D15048F-B79D-52F1-EC51-312AEEE354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ECE06AD-D9DE-4AB9-59E0-1278B7C288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02C00-E506-4606-9993-A640DD9445BB}" type="datetimeFigureOut">
              <a:rPr lang="zh-CN" altLang="en-US" smtClean="0"/>
              <a:t>2025/8/18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73AC86E-F0CF-B38C-7C7E-346EF9F415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721EFED-EBAF-105F-2C3C-A65D442D5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3A6F6-0E41-4510-AD6A-D5047D75BE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19312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DC1298B-1CF8-8BD6-2341-D2C4B601D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CB9EDD1-4B04-A482-4843-381DD5D563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81B244F0-9262-D510-BBBA-FE8A75AD69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96F0496-5A99-6BF6-2B64-1EDEFC951F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02C00-E506-4606-9993-A640DD9445BB}" type="datetimeFigureOut">
              <a:rPr lang="zh-CN" altLang="en-US" smtClean="0"/>
              <a:t>2025/8/18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0B7F22D-31B5-B980-B044-788B57273C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20B800C-8F10-53FF-DCA9-5A1D5FCB49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3A6F6-0E41-4510-AD6A-D5047D75BE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06466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CBB6E90-4516-C6BA-42F4-BC6F43082E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7A7295F-3667-1FCA-E8A7-CD4BB2A8F0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5D228A93-B50D-7C1A-BE29-F80EC35273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6D4FA8A4-DB8B-9D2B-44BE-7C92A1E80A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67CB1C2A-E2EC-3B6C-233B-1F94AB29570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E01CFF4A-5619-66C7-7FB3-EC237A290E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02C00-E506-4606-9993-A640DD9445BB}" type="datetimeFigureOut">
              <a:rPr lang="zh-CN" altLang="en-US" smtClean="0"/>
              <a:t>2025/8/18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29D691F6-CC18-B0B9-6FF7-7FB78661DF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1BBD9182-730E-0101-CC4E-E7DDD10B6E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3A6F6-0E41-4510-AD6A-D5047D75BE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07031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4431BD8-7330-3A78-455F-AB71AF67B9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0351552C-4995-8D18-5763-D37BA816C6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02C00-E506-4606-9993-A640DD9445BB}" type="datetimeFigureOut">
              <a:rPr lang="zh-CN" altLang="en-US" smtClean="0"/>
              <a:t>2025/8/18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B881C746-A20A-37E3-28FA-01F62EC7C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8C335D71-F7C9-F1BF-DD9F-240E554B2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3A6F6-0E41-4510-AD6A-D5047D75BE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9253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5E619F08-C04E-C542-67C4-FD6B9A9D78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02C00-E506-4606-9993-A640DD9445BB}" type="datetimeFigureOut">
              <a:rPr lang="zh-CN" altLang="en-US" smtClean="0"/>
              <a:t>2025/8/18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F45BF1A8-B65C-145D-4DD2-134CDBBD59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2C41748-B2CF-671F-9C44-78CE8F6F19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3A6F6-0E41-4510-AD6A-D5047D75BE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33743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E54F12F-9734-3C8A-8111-7B4036DD8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3E2B718-463B-1823-409C-5A9D619333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906D2406-0B3A-3778-56D2-6DCD955DB0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1153AFF-7F9A-5E5E-55E0-CCD49FBC8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02C00-E506-4606-9993-A640DD9445BB}" type="datetimeFigureOut">
              <a:rPr lang="zh-CN" altLang="en-US" smtClean="0"/>
              <a:t>2025/8/18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C8CD9EE-9843-A334-96DA-47137FA4C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F473C1D-F04C-8377-08F7-AAD21CCF4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3A6F6-0E41-4510-AD6A-D5047D75BE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43494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11DE838-AFCC-80AA-F6EE-FA9EAE54B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87E3130C-CCD4-7102-BE84-BF68A055B6E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F3426C7C-90D9-6F18-E855-D0C8735E7C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56D1ED1-25EC-E84F-0CFD-E27FC5809D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02C00-E506-4606-9993-A640DD9445BB}" type="datetimeFigureOut">
              <a:rPr lang="zh-CN" altLang="en-US" smtClean="0"/>
              <a:t>2025/8/18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17E4E59-9284-3F27-E315-C62808879B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0137A6E-91FC-B8F8-5B1D-DF81D5D657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3A6F6-0E41-4510-AD6A-D5047D75BE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1078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FEA7BF7-DDE1-4502-1DB4-C3306293D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344E9041-AD32-5FAD-FB33-4F57B97E00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3521809-559C-16D0-C3BF-C9654194C9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02C00-E506-4606-9993-A640DD9445BB}" type="datetimeFigureOut">
              <a:rPr lang="zh-CN" altLang="en-US" smtClean="0"/>
              <a:t>2025/8/18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07FC7F7-C5E8-C731-0572-0C672467AC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5828C01-701B-E417-77CB-3D5F4E32E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3A6F6-0E41-4510-AD6A-D5047D75BE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35069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4E3FCDA7-1029-EF49-F0DF-A9E1D7DD96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AD3DC733-3B68-AA12-6CDD-8F637DDEAD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F059865-9894-A88F-D3A8-ADC3369DA3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02C00-E506-4606-9993-A640DD9445BB}" type="datetimeFigureOut">
              <a:rPr lang="zh-CN" altLang="en-US" smtClean="0"/>
              <a:t>2025/8/18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4C8AF9E-A7D0-9405-5B3C-7B710F4CA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E8C1421-B5DD-E398-546B-F44E8A7ADC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3A6F6-0E41-4510-AD6A-D5047D75BE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182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8BE903A9-3107-CAED-760E-15B7D0B58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E3A8DF5-D138-180D-F23F-CD58FD1D78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6770149-876C-F23A-54C8-8B1472224F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A502C00-E506-4606-9993-A640DD9445BB}" type="datetimeFigureOut">
              <a:rPr lang="zh-CN" altLang="en-US" smtClean="0"/>
              <a:t>2025/8/18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CAACD06-548C-55EC-2BC5-A16445F182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5825727-E393-7F22-0C83-60D97E7C47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AD3A6F6-0E41-4510-AD6A-D5047D75BE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38601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盒子里的书&#10;&#10;AI 生成的内容可能不正确。">
            <a:extLst>
              <a:ext uri="{FF2B5EF4-FFF2-40B4-BE49-F238E27FC236}">
                <a16:creationId xmlns:a16="http://schemas.microsoft.com/office/drawing/2014/main" id="{ACFEBC8F-A9A3-7423-3225-3A1D3AD042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1482" y="4447180"/>
            <a:ext cx="2099725" cy="2099725"/>
          </a:xfrm>
          <a:prstGeom prst="rect">
            <a:avLst/>
          </a:prstGeom>
        </p:spPr>
      </p:pic>
      <p:pic>
        <p:nvPicPr>
          <p:cNvPr id="4" name="图片 3" descr="文本&#10;&#10;AI 生成的内容可能不正确。">
            <a:extLst>
              <a:ext uri="{FF2B5EF4-FFF2-40B4-BE49-F238E27FC236}">
                <a16:creationId xmlns:a16="http://schemas.microsoft.com/office/drawing/2014/main" id="{03B04629-8038-6821-CB57-A5280CF1C8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6902" y="1216649"/>
            <a:ext cx="2747471" cy="1403519"/>
          </a:xfrm>
          <a:prstGeom prst="rect">
            <a:avLst/>
          </a:prstGeom>
        </p:spPr>
      </p:pic>
      <p:pic>
        <p:nvPicPr>
          <p:cNvPr id="12" name="图片 11" descr="徽标, 公司名称&#10;&#10;AI 生成的内容可能不正确。">
            <a:extLst>
              <a:ext uri="{FF2B5EF4-FFF2-40B4-BE49-F238E27FC236}">
                <a16:creationId xmlns:a16="http://schemas.microsoft.com/office/drawing/2014/main" id="{D277C7F6-D5C0-B317-2C56-1BCDD9AC00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83" y="1216649"/>
            <a:ext cx="2747472" cy="1403519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91E7BB49-93F2-3295-C5C0-A1B357026E29}"/>
              </a:ext>
            </a:extLst>
          </p:cNvPr>
          <p:cNvSpPr txBox="1"/>
          <p:nvPr/>
        </p:nvSpPr>
        <p:spPr>
          <a:xfrm>
            <a:off x="243686" y="311094"/>
            <a:ext cx="11761553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</a:rPr>
              <a:t>Sewwards is a environmentally friendly packaging solutions company located in MN USA, dedicated to 100% compostable products and safe products </a:t>
            </a:r>
          </a:p>
          <a:p>
            <a:r>
              <a:rPr lang="en-US" altLang="zh-CN" sz="1400" dirty="0">
                <a:solidFill>
                  <a:schemeClr val="bg1"/>
                </a:solidFill>
              </a:rPr>
              <a:t>for children. Including packaging cans and bags.  As a packaging distributor, they supply product and service to whole USA market. Is our ideal client.</a:t>
            </a:r>
          </a:p>
          <a:p>
            <a:r>
              <a:rPr lang="en-US" altLang="zh-CN" sz="1400" dirty="0">
                <a:solidFill>
                  <a:schemeClr val="bg1"/>
                </a:solidFill>
              </a:rPr>
              <a:t>https://www.sewardsolutionsgroup.com/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9FBF6470-BD28-6E6C-6E67-4ECC8792F553}"/>
              </a:ext>
            </a:extLst>
          </p:cNvPr>
          <p:cNvSpPr txBox="1"/>
          <p:nvPr/>
        </p:nvSpPr>
        <p:spPr>
          <a:xfrm>
            <a:off x="152246" y="2901422"/>
            <a:ext cx="12083757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</a:rPr>
              <a:t>In mid July 2024, we received inquiry from him who expressed interest in purchasing compostable child safety packaging bags from China and hoped </a:t>
            </a:r>
          </a:p>
          <a:p>
            <a:r>
              <a:rPr lang="en-US" altLang="zh-CN" sz="1400" dirty="0">
                <a:solidFill>
                  <a:schemeClr val="bg1"/>
                </a:solidFill>
              </a:rPr>
              <a:t>to receive assistance from the supplier. The main issues are product structure, child safety, and design implementation.</a:t>
            </a:r>
          </a:p>
          <a:p>
            <a:endParaRPr lang="en-US" altLang="zh-CN" sz="1400" dirty="0">
              <a:solidFill>
                <a:schemeClr val="bg1"/>
              </a:solidFill>
            </a:endParaRPr>
          </a:p>
          <a:p>
            <a:r>
              <a:rPr lang="en-US" altLang="zh-CN" sz="1400" dirty="0">
                <a:solidFill>
                  <a:schemeClr val="bg1"/>
                </a:solidFill>
              </a:rPr>
              <a:t>After several online communications, we have confirmed with him the use of children's zipper locks and biodegradable high barrier 401 structure products</a:t>
            </a:r>
          </a:p>
          <a:p>
            <a:r>
              <a:rPr lang="en-US" altLang="zh-CN" sz="1400" dirty="0">
                <a:solidFill>
                  <a:schemeClr val="bg1"/>
                </a:solidFill>
              </a:rPr>
              <a:t> for packaging HEMP products. During this period, due to issues with printing fonts and intaglio printing costs, the construction plan was modified </a:t>
            </a:r>
          </a:p>
          <a:p>
            <a:r>
              <a:rPr lang="en-US" altLang="zh-CN" sz="1400" dirty="0">
                <a:solidFill>
                  <a:schemeClr val="bg1"/>
                </a:solidFill>
              </a:rPr>
              <a:t>several times, and the design draft was finally finalized. Digital printing was adopted to reduce the problem of excessive initial investment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771C7D77-7CB9-93D6-83C7-61075387A78F}"/>
              </a:ext>
            </a:extLst>
          </p:cNvPr>
          <p:cNvSpPr txBox="1"/>
          <p:nvPr/>
        </p:nvSpPr>
        <p:spPr>
          <a:xfrm>
            <a:off x="8771821" y="4441515"/>
            <a:ext cx="3150221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</a:rPr>
              <a:t>In early August 2024, the customer </a:t>
            </a:r>
          </a:p>
          <a:p>
            <a:r>
              <a:rPr lang="en-US" altLang="zh-CN" sz="1400" dirty="0">
                <a:solidFill>
                  <a:schemeClr val="bg1"/>
                </a:solidFill>
              </a:rPr>
              <a:t>placed the first batch of orders for </a:t>
            </a:r>
          </a:p>
          <a:p>
            <a:r>
              <a:rPr lang="en-US" altLang="zh-CN" sz="1400" dirty="0">
                <a:solidFill>
                  <a:schemeClr val="bg1"/>
                </a:solidFill>
              </a:rPr>
              <a:t>1000 units of each of the five designs. </a:t>
            </a:r>
          </a:p>
          <a:p>
            <a:r>
              <a:rPr lang="en-US" altLang="zh-CN" sz="1400" dirty="0">
                <a:solidFill>
                  <a:schemeClr val="bg1"/>
                </a:solidFill>
              </a:rPr>
              <a:t>As a quality inspection and supply </a:t>
            </a:r>
          </a:p>
          <a:p>
            <a:r>
              <a:rPr lang="en-US" altLang="zh-CN" sz="1400" dirty="0">
                <a:solidFill>
                  <a:schemeClr val="bg1"/>
                </a:solidFill>
              </a:rPr>
              <a:t>cycle test, we successfully met the </a:t>
            </a:r>
          </a:p>
          <a:p>
            <a:r>
              <a:rPr lang="en-US" altLang="zh-CN" sz="1400" dirty="0">
                <a:solidFill>
                  <a:schemeClr val="bg1"/>
                </a:solidFill>
              </a:rPr>
              <a:t>customer's needs.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pic>
        <p:nvPicPr>
          <p:cNvPr id="17" name="图片 16" descr="图形用户界面, 文本, 应用程序, 聊天或短信&#10;&#10;AI 生成的内容可能不正确。">
            <a:extLst>
              <a:ext uri="{FF2B5EF4-FFF2-40B4-BE49-F238E27FC236}">
                <a16:creationId xmlns:a16="http://schemas.microsoft.com/office/drawing/2014/main" id="{EFB962CD-79BA-683C-44DE-FCFB891610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9087" y="4447180"/>
            <a:ext cx="2994782" cy="2099725"/>
          </a:xfrm>
          <a:prstGeom prst="rect">
            <a:avLst/>
          </a:prstGeom>
        </p:spPr>
      </p:pic>
      <p:sp>
        <p:nvSpPr>
          <p:cNvPr id="18" name="箭头: 右 17">
            <a:extLst>
              <a:ext uri="{FF2B5EF4-FFF2-40B4-BE49-F238E27FC236}">
                <a16:creationId xmlns:a16="http://schemas.microsoft.com/office/drawing/2014/main" id="{7A2377E5-9D12-8C02-3B9C-9A26516057E0}"/>
              </a:ext>
            </a:extLst>
          </p:cNvPr>
          <p:cNvSpPr/>
          <p:nvPr/>
        </p:nvSpPr>
        <p:spPr>
          <a:xfrm flipH="1">
            <a:off x="6949075" y="1435646"/>
            <a:ext cx="3950571" cy="965524"/>
          </a:xfrm>
          <a:prstGeom prst="rightArrow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highlight>
                  <a:srgbClr val="FF0000"/>
                </a:highlight>
              </a:rPr>
              <a:t>Company website slogan </a:t>
            </a:r>
            <a:endParaRPr lang="zh-CN" altLang="en-US" dirty="0">
              <a:highlight>
                <a:srgbClr val="FF0000"/>
              </a:highlight>
            </a:endParaRPr>
          </a:p>
        </p:txBody>
      </p:sp>
      <p:pic>
        <p:nvPicPr>
          <p:cNvPr id="5" name="图片 4" descr="日历&#10;&#10;AI 生成的内容可能不正确。">
            <a:extLst>
              <a:ext uri="{FF2B5EF4-FFF2-40B4-BE49-F238E27FC236}">
                <a16:creationId xmlns:a16="http://schemas.microsoft.com/office/drawing/2014/main" id="{F03847E3-B792-9245-2F53-4B4101765D6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1096" y="4441515"/>
            <a:ext cx="1601650" cy="2104762"/>
          </a:xfrm>
          <a:prstGeom prst="rect">
            <a:avLst/>
          </a:prstGeom>
        </p:spPr>
      </p:pic>
      <p:sp>
        <p:nvSpPr>
          <p:cNvPr id="7" name="箭头: 右 6">
            <a:extLst>
              <a:ext uri="{FF2B5EF4-FFF2-40B4-BE49-F238E27FC236}">
                <a16:creationId xmlns:a16="http://schemas.microsoft.com/office/drawing/2014/main" id="{8E652CE9-64F6-4180-899B-9998BC9EE75F}"/>
              </a:ext>
            </a:extLst>
          </p:cNvPr>
          <p:cNvSpPr/>
          <p:nvPr/>
        </p:nvSpPr>
        <p:spPr>
          <a:xfrm>
            <a:off x="152246" y="4697139"/>
            <a:ext cx="1700373" cy="1593513"/>
          </a:xfrm>
          <a:prstGeom prst="rightArrow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>
                <a:highlight>
                  <a:srgbClr val="FF0000"/>
                </a:highlight>
              </a:rPr>
              <a:t>Design communication</a:t>
            </a:r>
            <a:endParaRPr lang="zh-CN" altLang="en-US" sz="1200" dirty="0">
              <a:highlight>
                <a:srgbClr val="FF00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457563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97713-8F39-98B5-B9F7-38D30789A9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F07F37C6-0D60-919C-7C58-689859AF3EBE}"/>
              </a:ext>
            </a:extLst>
          </p:cNvPr>
          <p:cNvSpPr txBox="1"/>
          <p:nvPr/>
        </p:nvSpPr>
        <p:spPr>
          <a:xfrm>
            <a:off x="243686" y="856041"/>
            <a:ext cx="10774103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</a:rPr>
              <a:t>HEMP products, which are highly valued for children's safety in the US market, are an essential mandatory standard. In order to meet the </a:t>
            </a:r>
          </a:p>
          <a:p>
            <a:r>
              <a:rPr lang="en-US" altLang="zh-CN" sz="1400" dirty="0">
                <a:solidFill>
                  <a:schemeClr val="bg1"/>
                </a:solidFill>
              </a:rPr>
              <a:t>requirements of the customer's market development, we have completed the safety certification of the children's zipper in the shortest </a:t>
            </a:r>
          </a:p>
          <a:p>
            <a:r>
              <a:rPr lang="en-US" altLang="zh-CN" sz="1400" dirty="0">
                <a:solidFill>
                  <a:schemeClr val="bg1"/>
                </a:solidFill>
              </a:rPr>
              <a:t>possible time, which has become a key element in gaining customer recognition.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pic>
        <p:nvPicPr>
          <p:cNvPr id="11" name="图片 10" descr="文本&#10;&#10;AI 生成的内容可能不正确。">
            <a:extLst>
              <a:ext uri="{FF2B5EF4-FFF2-40B4-BE49-F238E27FC236}">
                <a16:creationId xmlns:a16="http://schemas.microsoft.com/office/drawing/2014/main" id="{A8E0C8EE-FF75-925A-165A-EE6E7B686E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3338" y="3189886"/>
            <a:ext cx="2299376" cy="3219860"/>
          </a:xfrm>
          <a:prstGeom prst="rect">
            <a:avLst/>
          </a:prstGeom>
        </p:spPr>
      </p:pic>
      <p:pic>
        <p:nvPicPr>
          <p:cNvPr id="6" name="图片 5" descr="塑料盒里的食物&#10;&#10;AI 生成的内容可能不正确。">
            <a:extLst>
              <a:ext uri="{FF2B5EF4-FFF2-40B4-BE49-F238E27FC236}">
                <a16:creationId xmlns:a16="http://schemas.microsoft.com/office/drawing/2014/main" id="{03CB5465-22FC-80B1-6A2C-6D6BC5288B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6140" y="3189886"/>
            <a:ext cx="3219860" cy="3219860"/>
          </a:xfrm>
          <a:prstGeom prst="rect">
            <a:avLst/>
          </a:prstGeom>
        </p:spPr>
      </p:pic>
      <p:sp>
        <p:nvSpPr>
          <p:cNvPr id="9" name="箭头: 右 8">
            <a:extLst>
              <a:ext uri="{FF2B5EF4-FFF2-40B4-BE49-F238E27FC236}">
                <a16:creationId xmlns:a16="http://schemas.microsoft.com/office/drawing/2014/main" id="{DB761767-7102-D499-7887-9CA14F89AEAD}"/>
              </a:ext>
            </a:extLst>
          </p:cNvPr>
          <p:cNvSpPr/>
          <p:nvPr/>
        </p:nvSpPr>
        <p:spPr>
          <a:xfrm>
            <a:off x="732098" y="4003059"/>
            <a:ext cx="1700373" cy="1593513"/>
          </a:xfrm>
          <a:prstGeom prst="rightArrow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>
                <a:highlight>
                  <a:srgbClr val="FF0000"/>
                </a:highlight>
              </a:rPr>
              <a:t>CR</a:t>
            </a:r>
          </a:p>
          <a:p>
            <a:pPr algn="ctr"/>
            <a:r>
              <a:rPr lang="en-US" altLang="zh-CN" sz="1200" dirty="0">
                <a:highlight>
                  <a:srgbClr val="FF0000"/>
                </a:highlight>
              </a:rPr>
              <a:t>Zipper bag</a:t>
            </a:r>
            <a:endParaRPr lang="zh-CN" altLang="en-US" sz="1200" dirty="0">
              <a:highlight>
                <a:srgbClr val="FF0000"/>
              </a:highlight>
            </a:endParaRPr>
          </a:p>
        </p:txBody>
      </p:sp>
      <p:sp>
        <p:nvSpPr>
          <p:cNvPr id="10" name="箭头: 右 9">
            <a:extLst>
              <a:ext uri="{FF2B5EF4-FFF2-40B4-BE49-F238E27FC236}">
                <a16:creationId xmlns:a16="http://schemas.microsoft.com/office/drawing/2014/main" id="{E20B6844-FD3C-22DC-FD85-C712E7C2422A}"/>
              </a:ext>
            </a:extLst>
          </p:cNvPr>
          <p:cNvSpPr/>
          <p:nvPr/>
        </p:nvSpPr>
        <p:spPr>
          <a:xfrm flipH="1">
            <a:off x="9719981" y="4028890"/>
            <a:ext cx="2157982" cy="1541850"/>
          </a:xfrm>
          <a:prstGeom prst="rightArrow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highlight>
                  <a:srgbClr val="FF0000"/>
                </a:highlight>
              </a:rPr>
              <a:t>CR zipper</a:t>
            </a:r>
          </a:p>
          <a:p>
            <a:pPr algn="ctr"/>
            <a:r>
              <a:rPr lang="en-US" altLang="zh-CN" dirty="0">
                <a:highlight>
                  <a:srgbClr val="FF0000"/>
                </a:highlight>
              </a:rPr>
              <a:t>certificate</a:t>
            </a:r>
            <a:endParaRPr lang="zh-CN" altLang="en-US" dirty="0">
              <a:highlight>
                <a:srgbClr val="FF00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5448113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D9AF40-A04A-0FD6-E447-1341162FF5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961A23E2-B3AF-78CA-1258-B4D6FE6B967F}"/>
              </a:ext>
            </a:extLst>
          </p:cNvPr>
          <p:cNvSpPr txBox="1"/>
          <p:nvPr/>
        </p:nvSpPr>
        <p:spPr>
          <a:xfrm>
            <a:off x="243686" y="311094"/>
            <a:ext cx="1070838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</a:rPr>
              <a:t>The customer received the first batch of products in August, which fully met the packaging requirements of HEMP products after testing, </a:t>
            </a:r>
          </a:p>
          <a:p>
            <a:r>
              <a:rPr lang="en-US" altLang="zh-CN" sz="1400" dirty="0">
                <a:solidFill>
                  <a:schemeClr val="bg1"/>
                </a:solidFill>
              </a:rPr>
              <a:t>and the printing was dedicated and the production was fine. the customer placed another end customer order in September, </a:t>
            </a:r>
          </a:p>
          <a:p>
            <a:r>
              <a:rPr lang="en-US" altLang="zh-CN" sz="1400" dirty="0">
                <a:solidFill>
                  <a:schemeClr val="bg1"/>
                </a:solidFill>
              </a:rPr>
              <a:t>HEMP packaging 23 designs in total 230000 pieces.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pic>
        <p:nvPicPr>
          <p:cNvPr id="7" name="图片 6" descr="图片包含 图形用户界面&#10;&#10;AI 生成的内容可能不正确。">
            <a:extLst>
              <a:ext uri="{FF2B5EF4-FFF2-40B4-BE49-F238E27FC236}">
                <a16:creationId xmlns:a16="http://schemas.microsoft.com/office/drawing/2014/main" id="{9C9A992C-5305-D174-2453-F12FF798A0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766" y="3429000"/>
            <a:ext cx="4667596" cy="2841423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3909D5E6-A201-269A-2716-5F1E00E8C0FD}"/>
              </a:ext>
            </a:extLst>
          </p:cNvPr>
          <p:cNvSpPr txBox="1"/>
          <p:nvPr/>
        </p:nvSpPr>
        <p:spPr>
          <a:xfrm>
            <a:off x="243686" y="1339689"/>
            <a:ext cx="11088292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</a:rPr>
              <a:t>The difficulty of this packaging production is that the customer needs velvet tactile bags, and the customer's design colors are very diverse. </a:t>
            </a:r>
          </a:p>
          <a:p>
            <a:r>
              <a:rPr lang="en-US" altLang="zh-CN" sz="1400" dirty="0">
                <a:solidFill>
                  <a:schemeClr val="bg1"/>
                </a:solidFill>
              </a:rPr>
              <a:t>Using traditional gravure printing will result in a very high cost for the printing plate. After consultation with the customer, it was decided </a:t>
            </a:r>
          </a:p>
          <a:p>
            <a:r>
              <a:rPr lang="en-US" altLang="zh-CN" sz="1400" dirty="0">
                <a:solidFill>
                  <a:schemeClr val="bg1"/>
                </a:solidFill>
              </a:rPr>
              <a:t>to adopt a digital printed velvet touch film that had not been done before to reduce cost investment, but printing overlay needs to be tested </a:t>
            </a:r>
          </a:p>
          <a:p>
            <a:r>
              <a:rPr lang="en-US" altLang="zh-CN" sz="1400" dirty="0">
                <a:solidFill>
                  <a:schemeClr val="bg1"/>
                </a:solidFill>
              </a:rPr>
              <a:t>to help the customer solve the problem. After communication and coordination with technical personnel, the order was completed </a:t>
            </a:r>
          </a:p>
          <a:p>
            <a:r>
              <a:rPr lang="en-US" altLang="zh-CN" sz="1400" dirty="0">
                <a:solidFill>
                  <a:schemeClr val="bg1"/>
                </a:solidFill>
              </a:rPr>
              <a:t>on time and with quality.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pic>
        <p:nvPicPr>
          <p:cNvPr id="5" name="图片 4" descr="文本, 信件&#10;&#10;AI 生成的内容可能不正确。">
            <a:extLst>
              <a:ext uri="{FF2B5EF4-FFF2-40B4-BE49-F238E27FC236}">
                <a16:creationId xmlns:a16="http://schemas.microsoft.com/office/drawing/2014/main" id="{C417BB06-5B9A-8E92-F6B9-C25B1E7F25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8527" y="3097605"/>
            <a:ext cx="2570745" cy="3429000"/>
          </a:xfrm>
          <a:prstGeom prst="rect">
            <a:avLst/>
          </a:prstGeom>
        </p:spPr>
      </p:pic>
      <p:pic>
        <p:nvPicPr>
          <p:cNvPr id="8" name="图片 7" descr="地上有一些广告&#10;&#10;AI 生成的内容可能不正确。">
            <a:extLst>
              <a:ext uri="{FF2B5EF4-FFF2-40B4-BE49-F238E27FC236}">
                <a16:creationId xmlns:a16="http://schemas.microsoft.com/office/drawing/2014/main" id="{A0CEF67E-C581-F818-5278-99E723E6A0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4855" y="3097605"/>
            <a:ext cx="2570745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0805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8AE6DE-4A5C-21AE-3F70-4332E78211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示&#10;&#10;AI 生成的内容可能不正确。">
            <a:extLst>
              <a:ext uri="{FF2B5EF4-FFF2-40B4-BE49-F238E27FC236}">
                <a16:creationId xmlns:a16="http://schemas.microsoft.com/office/drawing/2014/main" id="{89B7F901-CFF4-D95B-E3D8-1EBD85DA44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7662" y="3148817"/>
            <a:ext cx="2113723" cy="2819399"/>
          </a:xfrm>
          <a:prstGeom prst="rect">
            <a:avLst/>
          </a:prstGeom>
        </p:spPr>
      </p:pic>
      <p:pic>
        <p:nvPicPr>
          <p:cNvPr id="6" name="图片 5" descr="图片包含 图形用户界面&#10;&#10;AI 生成的内容可能不正确。">
            <a:extLst>
              <a:ext uri="{FF2B5EF4-FFF2-40B4-BE49-F238E27FC236}">
                <a16:creationId xmlns:a16="http://schemas.microsoft.com/office/drawing/2014/main" id="{ECAA73BF-37A4-B705-1037-A020AA69E3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0968" y="3148817"/>
            <a:ext cx="2113723" cy="2819399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A3F77B14-F607-00CC-3D56-D719AD18BB14}"/>
              </a:ext>
            </a:extLst>
          </p:cNvPr>
          <p:cNvSpPr txBox="1"/>
          <p:nvPr/>
        </p:nvSpPr>
        <p:spPr>
          <a:xfrm>
            <a:off x="243686" y="311094"/>
            <a:ext cx="11469807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</a:rPr>
              <a:t>After the first two collaborations, the customer is very satisfied with our services and product, also helped him develop a biodegradable HEMP</a:t>
            </a:r>
          </a:p>
          <a:p>
            <a:r>
              <a:rPr lang="en-US" altLang="zh-CN" sz="1400" dirty="0">
                <a:solidFill>
                  <a:schemeClr val="bg1"/>
                </a:solidFill>
              </a:rPr>
              <a:t>product packaging line in the United States. He is currently constantly developing new brand end-users and promoting our multi-layer structure </a:t>
            </a:r>
          </a:p>
          <a:p>
            <a:r>
              <a:rPr lang="en-US" altLang="zh-CN" sz="1400" dirty="0">
                <a:solidFill>
                  <a:schemeClr val="bg1"/>
                </a:solidFill>
              </a:rPr>
              <a:t>biodegradable flexible packaging as his flagship product.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1CA4D104-9482-BBF6-1BEA-60C4C13D4611}"/>
              </a:ext>
            </a:extLst>
          </p:cNvPr>
          <p:cNvSpPr txBox="1"/>
          <p:nvPr/>
        </p:nvSpPr>
        <p:spPr>
          <a:xfrm>
            <a:off x="243685" y="1213302"/>
            <a:ext cx="11647740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</a:rPr>
              <a:t>The bags made by the customer have three edge seals, self-supporting bags, and eight edge seals. The printing methods include digital printing </a:t>
            </a:r>
          </a:p>
          <a:p>
            <a:r>
              <a:rPr lang="en-US" altLang="zh-CN" sz="1400" dirty="0">
                <a:solidFill>
                  <a:schemeClr val="bg1"/>
                </a:solidFill>
              </a:rPr>
              <a:t>and gravure printing, and the materials used include biodegradable materials such as PLA, cellophane, PBS, etc. There are two-layer, three-layer, </a:t>
            </a:r>
          </a:p>
          <a:p>
            <a:r>
              <a:rPr lang="en-US" altLang="zh-CN" sz="1400" dirty="0">
                <a:solidFill>
                  <a:schemeClr val="bg1"/>
                </a:solidFill>
              </a:rPr>
              <a:t>and even four-layer structures. The customer is not very familiar with the impact of the bag's structure on its application. During the communication </a:t>
            </a:r>
          </a:p>
          <a:p>
            <a:r>
              <a:rPr lang="en-US" altLang="zh-CN" sz="1400" dirty="0">
                <a:solidFill>
                  <a:schemeClr val="bg1"/>
                </a:solidFill>
              </a:rPr>
              <a:t>and production process, we provided professional explanations and suggestions based on their actual usage scenarios, </a:t>
            </a:r>
          </a:p>
          <a:p>
            <a:r>
              <a:rPr lang="en-US" altLang="zh-CN" sz="1400" dirty="0">
                <a:solidFill>
                  <a:schemeClr val="bg1"/>
                </a:solidFill>
              </a:rPr>
              <a:t>which were recognized by the customer.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89672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245</TotalTime>
  <Words>594</Words>
  <Application>Microsoft Office PowerPoint</Application>
  <PresentationFormat>宽屏</PresentationFormat>
  <Paragraphs>40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8" baseType="lpstr">
      <vt:lpstr>等线</vt:lpstr>
      <vt:lpstr>等线 Light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于国峰</dc:creator>
  <cp:lastModifiedBy>于国峰</cp:lastModifiedBy>
  <cp:revision>24</cp:revision>
  <dcterms:created xsi:type="dcterms:W3CDTF">2025-07-25T03:10:56Z</dcterms:created>
  <dcterms:modified xsi:type="dcterms:W3CDTF">2025-08-18T01:16:13Z</dcterms:modified>
</cp:coreProperties>
</file>