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2192000" cy="6858000"/>
  <p:notesSz cx="6858000" cy="9144000"/>
  <p:custDataLst>
    <p:tags r:id="rId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B019"/>
    <a:srgbClr val="F2614E"/>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96"/>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gs" Target="tags/tag64.xml"/><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6" Type="http://schemas.openxmlformats.org/officeDocument/2006/relationships/slideLayout" Target="../slideLayouts/slideLayout1.xml"/><Relationship Id="rId15" Type="http://schemas.openxmlformats.org/officeDocument/2006/relationships/tags" Target="../tags/tag63.xml"/><Relationship Id="rId14" Type="http://schemas.openxmlformats.org/officeDocument/2006/relationships/image" Target="../media/image14.jpe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0"/>
            <a:ext cx="2522855" cy="298450"/>
          </a:xfrm>
          <a:prstGeom prst="rect">
            <a:avLst/>
          </a:prstGeom>
        </p:spPr>
        <p:txBody>
          <a:bodyPr>
            <a:noAutofit/>
          </a:bodyPr>
          <a:p>
            <a:pPr marL="0" indent="0" algn="ctr" defTabSz="266700">
              <a:spcBef>
                <a:spcPct val="0"/>
              </a:spcBef>
              <a:spcAft>
                <a:spcPct val="0"/>
              </a:spcAft>
            </a:pPr>
            <a:r>
              <a:rPr lang="en-US" altLang="zh-CN" sz="1600" b="1">
                <a:solidFill>
                  <a:srgbClr val="F2614E"/>
                </a:solidFill>
                <a:latin typeface="Calibri" panose="020F0502020204030204"/>
                <a:ea typeface="Calibri" panose="020F0502020204030204"/>
              </a:rPr>
              <a:t>The Herbal Connection</a:t>
            </a:r>
            <a:endParaRPr lang="en-US" altLang="zh-CN" sz="1600" b="1">
              <a:solidFill>
                <a:srgbClr val="F2614E"/>
              </a:solidFill>
              <a:latin typeface="Calibri" panose="020F0502020204030204"/>
              <a:ea typeface="Calibri" panose="020F0502020204030204"/>
            </a:endParaRPr>
          </a:p>
          <a:p>
            <a:pPr marL="0" indent="0" algn="ctr" defTabSz="266700">
              <a:spcBef>
                <a:spcPct val="0"/>
              </a:spcBef>
              <a:spcAft>
                <a:spcPct val="0"/>
              </a:spcAft>
            </a:pPr>
            <a:r>
              <a:rPr lang="en-US" altLang="zh-CN" sz="1200" b="1">
                <a:latin typeface="Calibri" panose="020F0502020204030204"/>
                <a:ea typeface="Calibri" panose="020F0502020204030204"/>
              </a:rPr>
              <a:t>https://herbalconnection.com.au/</a:t>
            </a:r>
            <a:endParaRPr lang="en-US" altLang="zh-CN" sz="1200" b="1">
              <a:latin typeface="Calibri" panose="020F0502020204030204"/>
              <a:ea typeface="Calibri" panose="020F0502020204030204"/>
            </a:endParaRPr>
          </a:p>
        </p:txBody>
      </p:sp>
      <p:pic>
        <p:nvPicPr>
          <p:cNvPr id="5" name="图片 4" descr="7"/>
          <p:cNvPicPr>
            <a:picLocks noChangeAspect="1"/>
          </p:cNvPicPr>
          <p:nvPr/>
        </p:nvPicPr>
        <p:blipFill>
          <a:blip r:embed="rId1"/>
          <a:stretch>
            <a:fillRect/>
          </a:stretch>
        </p:blipFill>
        <p:spPr>
          <a:xfrm>
            <a:off x="0" y="513080"/>
            <a:ext cx="2668270" cy="1748790"/>
          </a:xfrm>
          <a:prstGeom prst="rect">
            <a:avLst/>
          </a:prstGeom>
        </p:spPr>
      </p:pic>
      <p:sp>
        <p:nvSpPr>
          <p:cNvPr id="6" name="文本框 5"/>
          <p:cNvSpPr txBox="1"/>
          <p:nvPr/>
        </p:nvSpPr>
        <p:spPr>
          <a:xfrm>
            <a:off x="0" y="2261870"/>
            <a:ext cx="4230370" cy="1014730"/>
          </a:xfrm>
          <a:prstGeom prst="rect">
            <a:avLst/>
          </a:prstGeom>
          <a:noFill/>
        </p:spPr>
        <p:txBody>
          <a:bodyPr wrap="square" rtlCol="0">
            <a:spAutoFit/>
          </a:bodyPr>
          <a:p>
            <a:r>
              <a:rPr lang="en-US" altLang="zh-CN" sz="1000" b="1">
                <a:solidFill>
                  <a:srgbClr val="F2614E"/>
                </a:solidFill>
              </a:rPr>
              <a:t>The Herbal Connection</a:t>
            </a:r>
            <a:r>
              <a:rPr lang="en-US" altLang="zh-CN" sz="1000" b="1"/>
              <a:t> is an Australian producer of herbal plants and tea with a large factory and production line.</a:t>
            </a:r>
            <a:endParaRPr lang="en-US" altLang="zh-CN" sz="1000" b="1"/>
          </a:p>
          <a:p>
            <a:r>
              <a:rPr lang="en-US" altLang="zh-CN" sz="1000" b="1"/>
              <a:t>At The Herbal Connection, they proudly offer one of the most comprehensive wholesale selections of herbs in Australia. Their product range includes over 300 varieties, covering certified organic, wild, and traditional herbs.</a:t>
            </a:r>
            <a:endParaRPr lang="en-US" altLang="zh-CN" sz="1000" b="1"/>
          </a:p>
        </p:txBody>
      </p:sp>
      <p:pic>
        <p:nvPicPr>
          <p:cNvPr id="7" name="图片 4" descr="微信截图_20250726115731"/>
          <p:cNvPicPr>
            <a:picLocks noChangeAspect="1"/>
          </p:cNvPicPr>
          <p:nvPr/>
        </p:nvPicPr>
        <p:blipFill>
          <a:blip r:embed="rId2"/>
          <a:srcRect t="1345" r="3393"/>
          <a:stretch>
            <a:fillRect/>
          </a:stretch>
        </p:blipFill>
        <p:spPr>
          <a:xfrm>
            <a:off x="8082280" y="5092700"/>
            <a:ext cx="3869690" cy="1630680"/>
          </a:xfrm>
          <a:prstGeom prst="rect">
            <a:avLst/>
          </a:prstGeom>
        </p:spPr>
      </p:pic>
      <p:pic>
        <p:nvPicPr>
          <p:cNvPr id="9" name="图片 8" descr="8"/>
          <p:cNvPicPr>
            <a:picLocks noChangeAspect="1"/>
          </p:cNvPicPr>
          <p:nvPr/>
        </p:nvPicPr>
        <p:blipFill>
          <a:blip r:embed="rId3"/>
          <a:stretch>
            <a:fillRect/>
          </a:stretch>
        </p:blipFill>
        <p:spPr>
          <a:xfrm>
            <a:off x="61595" y="4712335"/>
            <a:ext cx="2797175" cy="2061845"/>
          </a:xfrm>
          <a:prstGeom prst="rect">
            <a:avLst/>
          </a:prstGeom>
        </p:spPr>
      </p:pic>
      <p:pic>
        <p:nvPicPr>
          <p:cNvPr id="10" name="图片 9" descr="9"/>
          <p:cNvPicPr>
            <a:picLocks noChangeAspect="1"/>
          </p:cNvPicPr>
          <p:nvPr/>
        </p:nvPicPr>
        <p:blipFill>
          <a:blip r:embed="rId4"/>
          <a:stretch>
            <a:fillRect/>
          </a:stretch>
        </p:blipFill>
        <p:spPr>
          <a:xfrm>
            <a:off x="2806700" y="4695190"/>
            <a:ext cx="2225675" cy="2028190"/>
          </a:xfrm>
          <a:prstGeom prst="rect">
            <a:avLst/>
          </a:prstGeom>
        </p:spPr>
      </p:pic>
      <p:sp>
        <p:nvSpPr>
          <p:cNvPr id="11" name="文本框 10"/>
          <p:cNvSpPr txBox="1"/>
          <p:nvPr/>
        </p:nvSpPr>
        <p:spPr>
          <a:xfrm>
            <a:off x="61595" y="3682365"/>
            <a:ext cx="4904740" cy="1029970"/>
          </a:xfrm>
          <a:prstGeom prst="rect">
            <a:avLst/>
          </a:prstGeom>
        </p:spPr>
        <p:txBody>
          <a:bodyPr>
            <a:noAutofit/>
          </a:bodyPr>
          <a:p>
            <a:pPr marL="0" indent="0" algn="just" defTabSz="266700">
              <a:spcBef>
                <a:spcPct val="0"/>
              </a:spcBef>
              <a:spcAft>
                <a:spcPct val="0"/>
              </a:spcAft>
            </a:pPr>
            <a:r>
              <a:rPr lang="en-US" altLang="zh-CN" sz="1000" b="1"/>
              <a:t>Committed to producing healthy and all-natural products, they strongly believe in ecological protection and green practices. This led them to seek biodegradable packaging solutions that align with their values and product requirements. They reached out to us to develop a customized biodegradable packaging solution that covers their full product range — one that would perfectly match the needs of each individual product.</a:t>
            </a:r>
            <a:endParaRPr lang="en-US" altLang="zh-CN" sz="1000" b="1"/>
          </a:p>
        </p:txBody>
      </p:sp>
      <p:pic>
        <p:nvPicPr>
          <p:cNvPr id="12" name="图片 11"/>
          <p:cNvPicPr>
            <a:picLocks noChangeAspect="1"/>
          </p:cNvPicPr>
          <p:nvPr/>
        </p:nvPicPr>
        <p:blipFill>
          <a:blip r:embed="rId5"/>
          <a:stretch>
            <a:fillRect/>
          </a:stretch>
        </p:blipFill>
        <p:spPr>
          <a:xfrm>
            <a:off x="2674620" y="6350"/>
            <a:ext cx="1599565" cy="2255520"/>
          </a:xfrm>
          <a:prstGeom prst="rect">
            <a:avLst/>
          </a:prstGeom>
        </p:spPr>
      </p:pic>
      <p:pic>
        <p:nvPicPr>
          <p:cNvPr id="15" name="图片 14"/>
          <p:cNvPicPr>
            <a:picLocks noChangeAspect="1"/>
          </p:cNvPicPr>
          <p:nvPr/>
        </p:nvPicPr>
        <p:blipFill>
          <a:blip r:embed="rId6"/>
          <a:stretch>
            <a:fillRect/>
          </a:stretch>
        </p:blipFill>
        <p:spPr>
          <a:xfrm>
            <a:off x="61595" y="3216910"/>
            <a:ext cx="2980681" cy="540000"/>
          </a:xfrm>
          <a:prstGeom prst="rect">
            <a:avLst/>
          </a:prstGeom>
        </p:spPr>
      </p:pic>
      <p:sp>
        <p:nvSpPr>
          <p:cNvPr id="16" name="文本框 15"/>
          <p:cNvSpPr txBox="1"/>
          <p:nvPr/>
        </p:nvSpPr>
        <p:spPr>
          <a:xfrm>
            <a:off x="4346575" y="123825"/>
            <a:ext cx="7741285" cy="2553335"/>
          </a:xfrm>
          <a:prstGeom prst="rect">
            <a:avLst/>
          </a:prstGeom>
          <a:noFill/>
        </p:spPr>
        <p:txBody>
          <a:bodyPr wrap="square" rtlCol="0">
            <a:spAutoFit/>
          </a:bodyPr>
          <a:p>
            <a:r>
              <a:rPr lang="en-US" altLang="zh-CN" sz="1000" b="1">
                <a:solidFill>
                  <a:srgbClr val="F2614E"/>
                </a:solidFill>
              </a:rPr>
              <a:t>Why Choose Our Biodegradable Packaging Solutions?</a:t>
            </a:r>
            <a:endParaRPr lang="en-US" altLang="zh-CN" sz="1000" b="1"/>
          </a:p>
          <a:p>
            <a:pPr marL="171450" indent="-171450">
              <a:buFont typeface="Arial" panose="020B0604020202020204" pitchFamily="34" charset="0"/>
              <a:buChar char="•"/>
            </a:pPr>
            <a:r>
              <a:rPr lang="en-US" altLang="zh-CN" sz="1000" b="1">
                <a:solidFill>
                  <a:srgbClr val="FCB019"/>
                </a:solidFill>
              </a:rPr>
              <a:t>Expertise in Customized, High-Performance Biodegradable Packaging</a:t>
            </a:r>
            <a:endParaRPr lang="en-US" altLang="zh-CN" sz="1000" b="1"/>
          </a:p>
          <a:p>
            <a:r>
              <a:rPr lang="en-US" altLang="zh-CN" sz="1000" b="1"/>
              <a:t>The Herbal Connection offers a wide range of herbal products, each with unique packaging requirements — from varying barrier properties to different bag styles. These diverse needs present a significant challenge for biodegradable packaging. Our company possesses the in-house R&amp;D and manufacturing capabilities to develop tailored biodegradable solutions for a wide range of applications, ensuring both functionality and sustainability.</a:t>
            </a:r>
            <a:endParaRPr lang="en-US" altLang="zh-CN" sz="1000" b="1"/>
          </a:p>
          <a:p>
            <a:pPr marL="171450" indent="-171450">
              <a:buFont typeface="Arial" panose="020B0604020202020204" pitchFamily="34" charset="0"/>
              <a:buChar char="•"/>
            </a:pPr>
            <a:r>
              <a:rPr lang="en-US" altLang="zh-CN" sz="1000" b="1">
                <a:solidFill>
                  <a:srgbClr val="FCB019"/>
                </a:solidFill>
              </a:rPr>
              <a:t>Certified Quality and Safety</a:t>
            </a:r>
            <a:endParaRPr lang="en-US" altLang="zh-CN" sz="1000" b="1"/>
          </a:p>
          <a:p>
            <a:r>
              <a:rPr lang="en-US" altLang="zh-CN" sz="1000" b="1"/>
              <a:t>Our biodegradable packaging products hold multiple international certifications and patents. Every product undergoes rigorous testing by independent third-party laboratories and meets food-grade safety standards, including FDA and SGS certifications — ensuring safety, reliability, and regulatory compliance.</a:t>
            </a:r>
            <a:endParaRPr lang="en-US" altLang="zh-CN" sz="1000" b="1"/>
          </a:p>
          <a:p>
            <a:pPr marL="171450" indent="-171450">
              <a:buFont typeface="Arial" panose="020B0604020202020204" pitchFamily="34" charset="0"/>
              <a:buChar char="•"/>
            </a:pPr>
            <a:r>
              <a:rPr lang="en-US" altLang="zh-CN" sz="1000" b="1">
                <a:solidFill>
                  <a:srgbClr val="FCB019"/>
                </a:solidFill>
              </a:rPr>
              <a:t>Truly 100% Biodegradable Packaging Solutions</a:t>
            </a:r>
            <a:endParaRPr lang="en-US" altLang="zh-CN" sz="1000" b="1">
              <a:solidFill>
                <a:srgbClr val="FCB019"/>
              </a:solidFill>
            </a:endParaRPr>
          </a:p>
          <a:p>
            <a:endParaRPr lang="en-US" altLang="zh-CN" sz="1000" b="1"/>
          </a:p>
          <a:p>
            <a:r>
              <a:rPr lang="en-US" altLang="zh-CN" sz="1000" b="1"/>
              <a:t>After countless rounds of testing and analysis, we developed a comprehensive biodegradable packaging system. Each bag style is precisely engineered to protect its specific product, maintaining dryness and freshness while remaining fully biodegradable. Even the zippers and inks used are made from biodegradable materials — making the entire package 100% biodegradable, from every component to the final structure.</a:t>
            </a:r>
            <a:endParaRPr lang="en-US" altLang="zh-CN" sz="1000" b="1"/>
          </a:p>
        </p:txBody>
      </p:sp>
      <p:pic>
        <p:nvPicPr>
          <p:cNvPr id="17" name="图片 16"/>
          <p:cNvPicPr>
            <a:picLocks noChangeAspect="1"/>
          </p:cNvPicPr>
          <p:nvPr/>
        </p:nvPicPr>
        <p:blipFill>
          <a:blip r:embed="rId7"/>
          <a:stretch>
            <a:fillRect/>
          </a:stretch>
        </p:blipFill>
        <p:spPr>
          <a:xfrm>
            <a:off x="3975735" y="2677160"/>
            <a:ext cx="1353439" cy="1080000"/>
          </a:xfrm>
          <a:prstGeom prst="rect">
            <a:avLst/>
          </a:prstGeom>
        </p:spPr>
      </p:pic>
      <p:pic>
        <p:nvPicPr>
          <p:cNvPr id="18" name="图片 17"/>
          <p:cNvPicPr>
            <a:picLocks noChangeAspect="1"/>
          </p:cNvPicPr>
          <p:nvPr/>
        </p:nvPicPr>
        <p:blipFill>
          <a:blip r:embed="rId8"/>
          <a:stretch>
            <a:fillRect/>
          </a:stretch>
        </p:blipFill>
        <p:spPr>
          <a:xfrm>
            <a:off x="6503670" y="2677160"/>
            <a:ext cx="1210958" cy="1080000"/>
          </a:xfrm>
          <a:prstGeom prst="rect">
            <a:avLst/>
          </a:prstGeom>
        </p:spPr>
      </p:pic>
      <p:pic>
        <p:nvPicPr>
          <p:cNvPr id="19" name="图片 18"/>
          <p:cNvPicPr>
            <a:picLocks noChangeAspect="1"/>
          </p:cNvPicPr>
          <p:nvPr/>
        </p:nvPicPr>
        <p:blipFill>
          <a:blip r:embed="rId9"/>
          <a:stretch>
            <a:fillRect/>
          </a:stretch>
        </p:blipFill>
        <p:spPr>
          <a:xfrm>
            <a:off x="8766810" y="2677160"/>
            <a:ext cx="1046890" cy="1080000"/>
          </a:xfrm>
          <a:prstGeom prst="rect">
            <a:avLst/>
          </a:prstGeom>
        </p:spPr>
      </p:pic>
      <p:pic>
        <p:nvPicPr>
          <p:cNvPr id="20" name="图片 19"/>
          <p:cNvPicPr>
            <a:picLocks noChangeAspect="1"/>
          </p:cNvPicPr>
          <p:nvPr/>
        </p:nvPicPr>
        <p:blipFill>
          <a:blip r:embed="rId10"/>
          <a:stretch>
            <a:fillRect/>
          </a:stretch>
        </p:blipFill>
        <p:spPr>
          <a:xfrm>
            <a:off x="10729595" y="2677160"/>
            <a:ext cx="1222547" cy="1080000"/>
          </a:xfrm>
          <a:prstGeom prst="rect">
            <a:avLst/>
          </a:prstGeom>
        </p:spPr>
      </p:pic>
      <p:pic>
        <p:nvPicPr>
          <p:cNvPr id="21" name="图片 20"/>
          <p:cNvPicPr>
            <a:picLocks noChangeAspect="1"/>
          </p:cNvPicPr>
          <p:nvPr/>
        </p:nvPicPr>
        <p:blipFill>
          <a:blip r:embed="rId11"/>
          <a:stretch>
            <a:fillRect/>
          </a:stretch>
        </p:blipFill>
        <p:spPr>
          <a:xfrm>
            <a:off x="5328920" y="2677160"/>
            <a:ext cx="1097419" cy="1080000"/>
          </a:xfrm>
          <a:prstGeom prst="rect">
            <a:avLst/>
          </a:prstGeom>
        </p:spPr>
      </p:pic>
      <p:pic>
        <p:nvPicPr>
          <p:cNvPr id="22" name="图片 21"/>
          <p:cNvPicPr>
            <a:picLocks noChangeAspect="1"/>
          </p:cNvPicPr>
          <p:nvPr/>
        </p:nvPicPr>
        <p:blipFill>
          <a:blip r:embed="rId12"/>
          <a:stretch>
            <a:fillRect/>
          </a:stretch>
        </p:blipFill>
        <p:spPr>
          <a:xfrm>
            <a:off x="7714615" y="2677160"/>
            <a:ext cx="1029533" cy="1080000"/>
          </a:xfrm>
          <a:prstGeom prst="rect">
            <a:avLst/>
          </a:prstGeom>
        </p:spPr>
      </p:pic>
      <p:pic>
        <p:nvPicPr>
          <p:cNvPr id="23" name="图片 22"/>
          <p:cNvPicPr>
            <a:picLocks noChangeAspect="1"/>
          </p:cNvPicPr>
          <p:nvPr/>
        </p:nvPicPr>
        <p:blipFill>
          <a:blip r:embed="rId13"/>
          <a:stretch>
            <a:fillRect/>
          </a:stretch>
        </p:blipFill>
        <p:spPr>
          <a:xfrm>
            <a:off x="9836785" y="2677160"/>
            <a:ext cx="870121" cy="1080000"/>
          </a:xfrm>
          <a:prstGeom prst="rect">
            <a:avLst/>
          </a:prstGeom>
        </p:spPr>
      </p:pic>
      <p:sp>
        <p:nvSpPr>
          <p:cNvPr id="24" name="文本框 23"/>
          <p:cNvSpPr txBox="1"/>
          <p:nvPr/>
        </p:nvSpPr>
        <p:spPr>
          <a:xfrm>
            <a:off x="5328920" y="3757295"/>
            <a:ext cx="6623050" cy="1476375"/>
          </a:xfrm>
          <a:prstGeom prst="rect">
            <a:avLst/>
          </a:prstGeom>
        </p:spPr>
        <p:txBody>
          <a:bodyPr wrap="square">
            <a:spAutoFit/>
          </a:bodyPr>
          <a:p>
            <a:pPr marL="0" indent="0" algn="just" defTabSz="266700">
              <a:spcBef>
                <a:spcPct val="0"/>
              </a:spcBef>
              <a:spcAft>
                <a:spcPct val="0"/>
              </a:spcAft>
            </a:pPr>
            <a:r>
              <a:rPr lang="en-US" altLang="zh-CN" sz="1000" b="1"/>
              <a:t>The client was extremely satisfied with our proposal. When they decided to go greener and invest in eco-friendly packaging, their goal was to ensure that at least 80% of their packaging was biodegradable.</a:t>
            </a:r>
            <a:endParaRPr lang="en-US" altLang="zh-CN" sz="1000" b="1"/>
          </a:p>
          <a:p>
            <a:pPr marL="0" indent="0" algn="just" defTabSz="266700">
              <a:spcBef>
                <a:spcPct val="0"/>
              </a:spcBef>
              <a:spcAft>
                <a:spcPct val="0"/>
              </a:spcAft>
            </a:pPr>
            <a:r>
              <a:rPr lang="en-US" altLang="zh-CN" sz="1000" b="1"/>
              <a:t> </a:t>
            </a:r>
            <a:endParaRPr lang="en-US" altLang="zh-CN" sz="1000" b="1"/>
          </a:p>
          <a:p>
            <a:pPr marL="0" indent="0" algn="just" defTabSz="266700">
              <a:spcBef>
                <a:spcPct val="0"/>
              </a:spcBef>
              <a:spcAft>
                <a:spcPct val="0"/>
              </a:spcAft>
            </a:pPr>
            <a:r>
              <a:rPr lang="en-US" altLang="zh-CN" sz="1000" b="1"/>
              <a:t>We can confidently say that they have not only met but exceeded this target — significantly reducing the number of conventional plastic bags ending up in landfills.</a:t>
            </a:r>
            <a:endParaRPr lang="en-US" altLang="zh-CN" sz="1000" b="1"/>
          </a:p>
          <a:p>
            <a:pPr marL="0" indent="0" algn="just" defTabSz="266700">
              <a:spcBef>
                <a:spcPct val="0"/>
              </a:spcBef>
              <a:spcAft>
                <a:spcPct val="0"/>
              </a:spcAft>
            </a:pPr>
            <a:r>
              <a:rPr lang="en-US" altLang="zh-CN" sz="1000" b="1"/>
              <a:t> </a:t>
            </a:r>
            <a:endParaRPr lang="en-US" altLang="zh-CN" sz="1000" b="1"/>
          </a:p>
          <a:p>
            <a:pPr marL="0" indent="0" algn="just" defTabSz="266700">
              <a:spcBef>
                <a:spcPct val="0"/>
              </a:spcBef>
              <a:spcAft>
                <a:spcPct val="0"/>
              </a:spcAft>
            </a:pPr>
            <a:r>
              <a:rPr lang="en-US" altLang="zh-CN" sz="1000" b="1"/>
              <a:t>In 2025, they are set to further advance their environmental efforts. We will continue working closely with them to develop new biodegradable packaging solutions, supporting their mission toward a more sustainable future</a:t>
            </a:r>
            <a:endParaRPr lang="en-US" altLang="zh-CN" sz="1000" b="1"/>
          </a:p>
        </p:txBody>
      </p:sp>
      <p:pic>
        <p:nvPicPr>
          <p:cNvPr id="25" name="图片 3" descr="微信截图_20250726115410"/>
          <p:cNvPicPr>
            <a:picLocks noChangeAspect="1"/>
          </p:cNvPicPr>
          <p:nvPr/>
        </p:nvPicPr>
        <p:blipFill>
          <a:blip r:embed="rId14"/>
          <a:srcRect l="13150" r="6129"/>
          <a:stretch>
            <a:fillRect/>
          </a:stretch>
        </p:blipFill>
        <p:spPr>
          <a:xfrm>
            <a:off x="5182235" y="5233670"/>
            <a:ext cx="2584450" cy="1337945"/>
          </a:xfrm>
          <a:prstGeom prst="rect">
            <a:avLst/>
          </a:prstGeom>
        </p:spPr>
      </p:pic>
    </p:spTree>
    <p:custDataLst>
      <p:tags r:id="rId1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3&quot;:[4364879],&quot;65&quot;:[20205081]}"/>
</p:tagLst>
</file>

<file path=ppt/tags/tag64.xml><?xml version="1.0" encoding="utf-8"?>
<p:tagLst xmlns:p="http://schemas.openxmlformats.org/presentationml/2006/main">
  <p:tag name="resource_record_key" val="{&quot;13&quot;:[4364879],&quot;65&quot;:[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2748</Words>
  <Application>WPS 演示</Application>
  <PresentationFormat>宽屏</PresentationFormat>
  <Paragraphs>23</Paragraphs>
  <Slides>1</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宋体</vt:lpstr>
      <vt:lpstr>Wingdings</vt:lpstr>
      <vt:lpstr>Wingdings</vt:lpstr>
      <vt:lpstr>微软雅黑</vt:lpstr>
      <vt:lpstr>Arial Unicode MS</vt:lpstr>
      <vt:lpstr>Calibri</vt:lpstr>
      <vt:lpstr>Calibri</vt:lpstr>
      <vt:lpstr>WPS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橙子</cp:lastModifiedBy>
  <cp:revision>157</cp:revision>
  <dcterms:created xsi:type="dcterms:W3CDTF">2019-06-19T02:08:00Z</dcterms:created>
  <dcterms:modified xsi:type="dcterms:W3CDTF">2025-08-18T03:14:42Z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ICV">
    <vt:lpwstr>07DAEED5FA1D487C89C5F2DFD16480C5_11</vt:lpwstr>
  </property>
</Properties>
</file>